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5" r:id="rId10"/>
    <p:sldId id="264" r:id="rId11"/>
    <p:sldId id="267" r:id="rId12"/>
    <p:sldId id="268" r:id="rId13"/>
    <p:sldId id="269" r:id="rId14"/>
    <p:sldId id="260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luház Info" initials="FI" lastIdx="2" clrIdx="0">
    <p:extLst>
      <p:ext uri="{19B8F6BF-5375-455C-9EA6-DF929625EA0E}">
        <p15:presenceInfo xmlns:p15="http://schemas.microsoft.com/office/powerpoint/2012/main" userId="S::info.faluhaz@szigetmonostor.hu::37b77601-8f1d-4254-be62-d8d5058fa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161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332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461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2898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8779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872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955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62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581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561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700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885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692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43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99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145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30A76-30A3-4146-8D0B-AD27342B6F84}" type="datetimeFigureOut">
              <a:rPr lang="hu-HU" smtClean="0"/>
              <a:t>2026. 01. 23.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747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619BB33-9814-66F3-BFA2-8FF849DD92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sz="7200" b="1" dirty="0"/>
              <a:t>2025. </a:t>
            </a:r>
            <a:br>
              <a:rPr lang="hu-HU" sz="7200" b="1" dirty="0"/>
            </a:br>
            <a:r>
              <a:rPr lang="hu-HU" sz="7200" b="1" dirty="0"/>
              <a:t>Rendezvény beszámoló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AB2E19A-E619-6372-5482-BE3932BA5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66674"/>
            <a:ext cx="9144000" cy="1191126"/>
          </a:xfrm>
        </p:spPr>
        <p:txBody>
          <a:bodyPr/>
          <a:lstStyle/>
          <a:p>
            <a:pPr algn="r"/>
            <a:r>
              <a:rPr lang="hu-HU" dirty="0"/>
              <a:t>Szigetmonostor Faluház</a:t>
            </a:r>
          </a:p>
          <a:p>
            <a:pPr algn="r"/>
            <a:r>
              <a:rPr lang="hu-HU" dirty="0"/>
              <a:t>2026.01.23.</a:t>
            </a:r>
          </a:p>
          <a:p>
            <a:pPr algn="r"/>
            <a:r>
              <a:rPr lang="hu-HU" dirty="0"/>
              <a:t>Készítette: </a:t>
            </a:r>
            <a:r>
              <a:rPr lang="hu-HU" dirty="0" err="1"/>
              <a:t>Bollók-Spiller</a:t>
            </a:r>
            <a:r>
              <a:rPr lang="hu-HU" dirty="0"/>
              <a:t> Katalin</a:t>
            </a:r>
          </a:p>
        </p:txBody>
      </p:sp>
    </p:spTree>
    <p:extLst>
      <p:ext uri="{BB962C8B-B14F-4D97-AF65-F5344CB8AC3E}">
        <p14:creationId xmlns:p14="http://schemas.microsoft.com/office/powerpoint/2010/main" val="218469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116AB1C-F846-1FB7-A0AD-CD47DAE0A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5195"/>
          </a:xfrm>
        </p:spPr>
        <p:txBody>
          <a:bodyPr>
            <a:normAutofit fontScale="90000"/>
          </a:bodyPr>
          <a:lstStyle/>
          <a:p>
            <a:r>
              <a:rPr lang="hu-HU" dirty="0"/>
              <a:t>Szeptember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BF743EA0-4B6D-DB43-10E7-B3C1F4FEF2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820574"/>
              </p:ext>
            </p:extLst>
          </p:nvPr>
        </p:nvGraphicFramePr>
        <p:xfrm>
          <a:off x="1114927" y="1652337"/>
          <a:ext cx="10258927" cy="45953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7858">
                  <a:extLst>
                    <a:ext uri="{9D8B030D-6E8A-4147-A177-3AD203B41FA5}">
                      <a16:colId xmlns:a16="http://schemas.microsoft.com/office/drawing/2014/main" val="3299708219"/>
                    </a:ext>
                  </a:extLst>
                </a:gridCol>
                <a:gridCol w="1548089">
                  <a:extLst>
                    <a:ext uri="{9D8B030D-6E8A-4147-A177-3AD203B41FA5}">
                      <a16:colId xmlns:a16="http://schemas.microsoft.com/office/drawing/2014/main" val="1611276188"/>
                    </a:ext>
                  </a:extLst>
                </a:gridCol>
                <a:gridCol w="2479539">
                  <a:extLst>
                    <a:ext uri="{9D8B030D-6E8A-4147-A177-3AD203B41FA5}">
                      <a16:colId xmlns:a16="http://schemas.microsoft.com/office/drawing/2014/main" val="3157080388"/>
                    </a:ext>
                  </a:extLst>
                </a:gridCol>
                <a:gridCol w="1207313">
                  <a:extLst>
                    <a:ext uri="{9D8B030D-6E8A-4147-A177-3AD203B41FA5}">
                      <a16:colId xmlns:a16="http://schemas.microsoft.com/office/drawing/2014/main" val="2668274031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952964564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2251316223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3786056582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2370627287"/>
                    </a:ext>
                  </a:extLst>
                </a:gridCol>
              </a:tblGrid>
              <a:tr h="399594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3880137589"/>
                  </a:ext>
                </a:extLst>
              </a:tr>
              <a:tr h="399594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06.szept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SZESZVAME Autós felvonulás és verseny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SZESZVAME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Település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sport, 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6873266"/>
                  </a:ext>
                </a:extLst>
              </a:tr>
              <a:tr h="399594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12.szept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Filmklub 8/5.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mozi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7803177"/>
                  </a:ext>
                </a:extLst>
              </a:tr>
              <a:tr h="399594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17.szept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Komolyzenei ismeretterjesztő 2/3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gyermek program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50 000 Ft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6987377"/>
                  </a:ext>
                </a:extLst>
              </a:tr>
              <a:tr h="199797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20.szept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Prader Willi 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Tiszperger Noémi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udvar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egészség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2291058"/>
                  </a:ext>
                </a:extLst>
              </a:tr>
              <a:tr h="399594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szept.22-23.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Ruhabörze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Faluház_Térségi Családsegítő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civil 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273927"/>
                  </a:ext>
                </a:extLst>
              </a:tr>
              <a:tr h="399594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26.szept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Kocsmakvíz 4.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kikapcsolódás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18 783Ft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6250036"/>
                  </a:ext>
                </a:extLst>
              </a:tr>
              <a:tr h="199797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27.szept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Egészségnap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- Fűrné Erika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egészség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0054767"/>
                  </a:ext>
                </a:extLst>
              </a:tr>
              <a:tr h="599391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29.szept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Idősek estéje +HANGFOGLALÓ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színházterem és előtér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100+10 fő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709 400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0595739"/>
                  </a:ext>
                </a:extLst>
              </a:tr>
              <a:tr h="599391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 szept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Jazzformers</a:t>
                      </a:r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koncert (Idősek estéje !!!)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Faluház  - Hangfoglaló 10/6.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Faluház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koncert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285 540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5192217"/>
                  </a:ext>
                </a:extLst>
              </a:tr>
              <a:tr h="599391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343 000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1 153 723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2608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806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621836-A2F5-DC62-353B-4D8F7A48A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3111"/>
          </a:xfrm>
        </p:spPr>
        <p:txBody>
          <a:bodyPr>
            <a:normAutofit fontScale="90000"/>
          </a:bodyPr>
          <a:lstStyle/>
          <a:p>
            <a:r>
              <a:rPr lang="hu-HU" dirty="0"/>
              <a:t>Október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0568B04F-BE7B-D6F9-053F-67F0A5D416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966855"/>
              </p:ext>
            </p:extLst>
          </p:nvPr>
        </p:nvGraphicFramePr>
        <p:xfrm>
          <a:off x="1106906" y="1325855"/>
          <a:ext cx="9978188" cy="5202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476">
                  <a:extLst>
                    <a:ext uri="{9D8B030D-6E8A-4147-A177-3AD203B41FA5}">
                      <a16:colId xmlns:a16="http://schemas.microsoft.com/office/drawing/2014/main" val="2044638868"/>
                    </a:ext>
                  </a:extLst>
                </a:gridCol>
                <a:gridCol w="1505726">
                  <a:extLst>
                    <a:ext uri="{9D8B030D-6E8A-4147-A177-3AD203B41FA5}">
                      <a16:colId xmlns:a16="http://schemas.microsoft.com/office/drawing/2014/main" val="1072074948"/>
                    </a:ext>
                  </a:extLst>
                </a:gridCol>
                <a:gridCol w="2411686">
                  <a:extLst>
                    <a:ext uri="{9D8B030D-6E8A-4147-A177-3AD203B41FA5}">
                      <a16:colId xmlns:a16="http://schemas.microsoft.com/office/drawing/2014/main" val="2083544449"/>
                    </a:ext>
                  </a:extLst>
                </a:gridCol>
                <a:gridCol w="1174276">
                  <a:extLst>
                    <a:ext uri="{9D8B030D-6E8A-4147-A177-3AD203B41FA5}">
                      <a16:colId xmlns:a16="http://schemas.microsoft.com/office/drawing/2014/main" val="3053165600"/>
                    </a:ext>
                  </a:extLst>
                </a:gridCol>
                <a:gridCol w="1115214">
                  <a:extLst>
                    <a:ext uri="{9D8B030D-6E8A-4147-A177-3AD203B41FA5}">
                      <a16:colId xmlns:a16="http://schemas.microsoft.com/office/drawing/2014/main" val="1292905463"/>
                    </a:ext>
                  </a:extLst>
                </a:gridCol>
                <a:gridCol w="930298">
                  <a:extLst>
                    <a:ext uri="{9D8B030D-6E8A-4147-A177-3AD203B41FA5}">
                      <a16:colId xmlns:a16="http://schemas.microsoft.com/office/drawing/2014/main" val="385427543"/>
                    </a:ext>
                  </a:extLst>
                </a:gridCol>
                <a:gridCol w="1022756">
                  <a:extLst>
                    <a:ext uri="{9D8B030D-6E8A-4147-A177-3AD203B41FA5}">
                      <a16:colId xmlns:a16="http://schemas.microsoft.com/office/drawing/2014/main" val="1251186679"/>
                    </a:ext>
                  </a:extLst>
                </a:gridCol>
                <a:gridCol w="1022756">
                  <a:extLst>
                    <a:ext uri="{9D8B030D-6E8A-4147-A177-3AD203B41FA5}">
                      <a16:colId xmlns:a16="http://schemas.microsoft.com/office/drawing/2014/main" val="132324855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2537970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04.okt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Kompfutás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Mócsai Orsi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Horányi Dunapart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sport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724142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07.okt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Könyvtári napok - Őszi </a:t>
                      </a:r>
                      <a:r>
                        <a:rPr lang="hu-HU" sz="1100" u="none" strike="noStrike" dirty="0" err="1">
                          <a:effectLst/>
                        </a:rPr>
                        <a:t>kézműveskedés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előtér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kézműveskedés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358018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08.okt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Könyvtári napok - Szigeti árnyalatok kiállítás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könyvtár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197704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09.okt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Könyvtári napok  - Filmklub 8/6.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könyvtár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mozi, gyermek program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fő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629729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10.okt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Könyvtári napok - </a:t>
                      </a:r>
                      <a:r>
                        <a:rPr lang="hu-HU" sz="1100" u="none" strike="noStrike" dirty="0" err="1">
                          <a:effectLst/>
                        </a:rPr>
                        <a:t>Telegdi</a:t>
                      </a:r>
                      <a:r>
                        <a:rPr lang="hu-HU" sz="1100" u="none" strike="noStrike" dirty="0">
                          <a:effectLst/>
                        </a:rPr>
                        <a:t> Ágnes 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gyermek program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50621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10.okt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Szabó Balázs önálló est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Faluház - Hangfoglaló pályázat 10/7.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Koncert J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368 000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323 225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410902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11.okt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Murci Fesztivál és kiállítás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- Pici rendezvénysorozat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előtér, udvar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0996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12.okt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Jóga és torna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Mayer Ágnes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IFI 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egészség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361816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22.okt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MonoStory</a:t>
                      </a:r>
                      <a:r>
                        <a:rPr lang="hu-HU" sz="1100" u="none" strike="noStrike" dirty="0">
                          <a:effectLst/>
                        </a:rPr>
                        <a:t> Nikivel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52825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23.okt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Nemzeti Ünnep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Szabadság 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884581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31.okt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Tökfesztivál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Előtér,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017011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31.okt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Makám</a:t>
                      </a:r>
                      <a:r>
                        <a:rPr lang="hu-HU" sz="1100" u="none" strike="noStrike" dirty="0">
                          <a:effectLst/>
                        </a:rPr>
                        <a:t> Trió koncert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Faluház-  Hangfoglaló Pályázat 10/8.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Koncert J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266 000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324 115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291433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532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668 000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886 340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322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328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C58886-E170-AC57-A754-2914A24F1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2480" y="649704"/>
            <a:ext cx="8911687" cy="635195"/>
          </a:xfrm>
        </p:spPr>
        <p:txBody>
          <a:bodyPr>
            <a:normAutofit fontScale="90000"/>
          </a:bodyPr>
          <a:lstStyle/>
          <a:p>
            <a:r>
              <a:rPr lang="hu-HU" dirty="0"/>
              <a:t>November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0AB97A90-FEC2-E9B7-4E7D-F8B4E05DA4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245588"/>
              </p:ext>
            </p:extLst>
          </p:nvPr>
        </p:nvGraphicFramePr>
        <p:xfrm>
          <a:off x="1094873" y="1284899"/>
          <a:ext cx="9986211" cy="5346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0126">
                  <a:extLst>
                    <a:ext uri="{9D8B030D-6E8A-4147-A177-3AD203B41FA5}">
                      <a16:colId xmlns:a16="http://schemas.microsoft.com/office/drawing/2014/main" val="3377304708"/>
                    </a:ext>
                  </a:extLst>
                </a:gridCol>
                <a:gridCol w="1492927">
                  <a:extLst>
                    <a:ext uri="{9D8B030D-6E8A-4147-A177-3AD203B41FA5}">
                      <a16:colId xmlns:a16="http://schemas.microsoft.com/office/drawing/2014/main" val="507874317"/>
                    </a:ext>
                  </a:extLst>
                </a:gridCol>
                <a:gridCol w="2589789">
                  <a:extLst>
                    <a:ext uri="{9D8B030D-6E8A-4147-A177-3AD203B41FA5}">
                      <a16:colId xmlns:a16="http://schemas.microsoft.com/office/drawing/2014/main" val="2164075064"/>
                    </a:ext>
                  </a:extLst>
                </a:gridCol>
                <a:gridCol w="1207169">
                  <a:extLst>
                    <a:ext uri="{9D8B030D-6E8A-4147-A177-3AD203B41FA5}">
                      <a16:colId xmlns:a16="http://schemas.microsoft.com/office/drawing/2014/main" val="3994974249"/>
                    </a:ext>
                  </a:extLst>
                </a:gridCol>
                <a:gridCol w="1138990">
                  <a:extLst>
                    <a:ext uri="{9D8B030D-6E8A-4147-A177-3AD203B41FA5}">
                      <a16:colId xmlns:a16="http://schemas.microsoft.com/office/drawing/2014/main" val="14866064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77566895"/>
                    </a:ext>
                  </a:extLst>
                </a:gridCol>
                <a:gridCol w="1114031">
                  <a:extLst>
                    <a:ext uri="{9D8B030D-6E8A-4147-A177-3AD203B41FA5}">
                      <a16:colId xmlns:a16="http://schemas.microsoft.com/office/drawing/2014/main" val="1916250429"/>
                    </a:ext>
                  </a:extLst>
                </a:gridCol>
                <a:gridCol w="1023579">
                  <a:extLst>
                    <a:ext uri="{9D8B030D-6E8A-4147-A177-3AD203B41FA5}">
                      <a16:colId xmlns:a16="http://schemas.microsoft.com/office/drawing/2014/main" val="2988406131"/>
                    </a:ext>
                  </a:extLst>
                </a:gridCol>
              </a:tblGrid>
              <a:tr h="343712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3784005528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03.nov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Filmklub 8/7.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mozi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388712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07.nov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KocsmaKvíz 5.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Kikapcsolódás J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5 140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2070805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08.nov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Monostory</a:t>
                      </a:r>
                      <a:r>
                        <a:rPr lang="hu-HU" sz="1100" u="none" strike="noStrike" dirty="0">
                          <a:effectLst/>
                        </a:rPr>
                        <a:t> 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Monostory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78 630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0244239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09.nov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Lisztes Jenő cimbalom koncert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Faluház - Komolyzenei pályázat 6/6.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Koncert J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149 000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142 818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0583928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12.nov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Rajzfilmünnep Dániel András 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gyermek program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4470032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14.nov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Rajzfilmünnep vetítés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könyvtár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gyermek program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0532750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14.nov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Drogprevenciós 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- Dunakanyar Családsegítő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előadás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1121239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19.nov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Adventi kézműveskedés I.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előtér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kézműveskedés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73 633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006675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21.nov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Roy és Ádám trió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Faluház-  Hangfoglaló Pályázat 10/9.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koncert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281 000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405 990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938557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26.</a:t>
                      </a:r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Adventi </a:t>
                      </a:r>
                      <a:r>
                        <a:rPr lang="hu-HU" sz="1100" u="none" strike="noStrike" dirty="0" err="1">
                          <a:effectLst/>
                        </a:rPr>
                        <a:t>kézműveskedés</a:t>
                      </a:r>
                      <a:r>
                        <a:rPr lang="hu-HU" sz="1100" u="none" strike="noStrike" dirty="0">
                          <a:effectLst/>
                        </a:rPr>
                        <a:t> II.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Dunakanyar Családsegítő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előtér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kézműveskedés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2636615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 nov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 verseim nem én vagyok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Faluház – Gáspár Sándor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FH</a:t>
                      </a:r>
                    </a:p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_Színházterem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irodalom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43 455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5414636"/>
                  </a:ext>
                </a:extLst>
              </a:tr>
              <a:tr h="35556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28.nov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Kocsma Kvíz 6.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Kikapcsolódás J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26 395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9283805"/>
                  </a:ext>
                </a:extLst>
              </a:tr>
              <a:tr h="36017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30.nov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I. Adventi gyertyagyújtás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Horányi Piac tér és Szabadság 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6182955"/>
                  </a:ext>
                </a:extLst>
              </a:tr>
              <a:tr h="182694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30.nov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Horányi vásár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SZIKKE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Horányi piac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2388351"/>
                  </a:ext>
                </a:extLst>
              </a:tr>
              <a:tr h="182694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655 fő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726 000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961 061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4142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515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A232C0-9A70-52CA-7B5F-B206EF5B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7385"/>
          </a:xfrm>
        </p:spPr>
        <p:txBody>
          <a:bodyPr/>
          <a:lstStyle/>
          <a:p>
            <a:r>
              <a:rPr lang="hu-HU" dirty="0"/>
              <a:t>December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8F3D75B0-0521-86B0-FE28-D08278D2E2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1706288"/>
              </p:ext>
            </p:extLst>
          </p:nvPr>
        </p:nvGraphicFramePr>
        <p:xfrm>
          <a:off x="1050757" y="1411705"/>
          <a:ext cx="10050377" cy="4946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1233">
                  <a:extLst>
                    <a:ext uri="{9D8B030D-6E8A-4147-A177-3AD203B41FA5}">
                      <a16:colId xmlns:a16="http://schemas.microsoft.com/office/drawing/2014/main" val="4023346716"/>
                    </a:ext>
                  </a:extLst>
                </a:gridCol>
                <a:gridCol w="2126452">
                  <a:extLst>
                    <a:ext uri="{9D8B030D-6E8A-4147-A177-3AD203B41FA5}">
                      <a16:colId xmlns:a16="http://schemas.microsoft.com/office/drawing/2014/main" val="3974482563"/>
                    </a:ext>
                  </a:extLst>
                </a:gridCol>
                <a:gridCol w="1677070">
                  <a:extLst>
                    <a:ext uri="{9D8B030D-6E8A-4147-A177-3AD203B41FA5}">
                      <a16:colId xmlns:a16="http://schemas.microsoft.com/office/drawing/2014/main" val="2208768357"/>
                    </a:ext>
                  </a:extLst>
                </a:gridCol>
                <a:gridCol w="1325003">
                  <a:extLst>
                    <a:ext uri="{9D8B030D-6E8A-4147-A177-3AD203B41FA5}">
                      <a16:colId xmlns:a16="http://schemas.microsoft.com/office/drawing/2014/main" val="1820731039"/>
                    </a:ext>
                  </a:extLst>
                </a:gridCol>
                <a:gridCol w="1197602">
                  <a:extLst>
                    <a:ext uri="{9D8B030D-6E8A-4147-A177-3AD203B41FA5}">
                      <a16:colId xmlns:a16="http://schemas.microsoft.com/office/drawing/2014/main" val="3482691835"/>
                    </a:ext>
                  </a:extLst>
                </a:gridCol>
                <a:gridCol w="862707">
                  <a:extLst>
                    <a:ext uri="{9D8B030D-6E8A-4147-A177-3AD203B41FA5}">
                      <a16:colId xmlns:a16="http://schemas.microsoft.com/office/drawing/2014/main" val="3035795885"/>
                    </a:ext>
                  </a:extLst>
                </a:gridCol>
                <a:gridCol w="1030155">
                  <a:extLst>
                    <a:ext uri="{9D8B030D-6E8A-4147-A177-3AD203B41FA5}">
                      <a16:colId xmlns:a16="http://schemas.microsoft.com/office/drawing/2014/main" val="3646614309"/>
                    </a:ext>
                  </a:extLst>
                </a:gridCol>
                <a:gridCol w="1030155">
                  <a:extLst>
                    <a:ext uri="{9D8B030D-6E8A-4147-A177-3AD203B41FA5}">
                      <a16:colId xmlns:a16="http://schemas.microsoft.com/office/drawing/2014/main" val="2830739653"/>
                    </a:ext>
                  </a:extLst>
                </a:gridCol>
              </a:tblGrid>
              <a:tr h="366419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648289901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04.dec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Filmklub 8/8.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mozi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fő 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1282496275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 dirty="0">
                          <a:effectLst/>
                        </a:rPr>
                        <a:t>05.dec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Mikulásváró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Pajta és 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gyermek 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509 215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672053288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07.dec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II. Adventi gyertyagyújtás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Horányi Piac tér és Szabadság tér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2125021582"/>
                  </a:ext>
                </a:extLst>
              </a:tr>
              <a:tr h="549627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12.dec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Boszorkányok éjszakája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1" u="none" strike="noStrike" dirty="0">
                          <a:effectLst/>
                        </a:rPr>
                        <a:t>Faluház - Hangfoglaló pályázat 10/10.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színházterem, előtér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koncert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254 000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230 165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2233898440"/>
                  </a:ext>
                </a:extLst>
              </a:tr>
              <a:tr h="549627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 dirty="0">
                          <a:effectLst/>
                        </a:rPr>
                        <a:t>14.dec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Művészeti iskola kiállítás és vásár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AMI és 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színházterem és előtér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társadalmi, diák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19 758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4188419870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14.dec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III. Adventi gyertyagyújtás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Horányi Piac tér és Szabadság tér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társadalmi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483620128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17.dec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b="1" u="none" strike="noStrike" dirty="0">
                          <a:effectLst/>
                        </a:rPr>
                        <a:t>Komolyzenei ismeretterjesztő 3/3.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gyermek 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50 000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50 000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3026982129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19.dec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 err="1">
                          <a:effectLst/>
                        </a:rPr>
                        <a:t>Monostory</a:t>
                      </a:r>
                      <a:r>
                        <a:rPr lang="hu-HU" sz="1000" u="none" strike="noStrike" dirty="0">
                          <a:effectLst/>
                        </a:rPr>
                        <a:t> Színház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 err="1">
                          <a:effectLst/>
                        </a:rPr>
                        <a:t>Monostory</a:t>
                      </a:r>
                      <a:r>
                        <a:rPr lang="hu-HU" sz="1000" u="none" strike="noStrike" dirty="0">
                          <a:effectLst/>
                        </a:rPr>
                        <a:t> színház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Faluház 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92 000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75 875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289668473"/>
                  </a:ext>
                </a:extLst>
              </a:tr>
              <a:tr h="18320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20.dec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Monostori adventi vásár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SZIKKE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Szabadság tér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4132351076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21.dec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IV. Adventi gyertyagyújtás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Horányi Piac tér és Szabadság tér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1483653675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u="none" strike="noStrike">
                          <a:effectLst/>
                        </a:rPr>
                        <a:t>21.dec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Adventi Oravecz koncert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>
                          <a:effectLst/>
                        </a:rPr>
                        <a:t>Református templom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000" u="none" strike="noStrike" dirty="0">
                          <a:effectLst/>
                        </a:rPr>
                        <a:t>koncert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150 000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4232292114"/>
                  </a:ext>
                </a:extLst>
              </a:tr>
              <a:tr h="366419">
                <a:tc>
                  <a:txBody>
                    <a:bodyPr/>
                    <a:lstStyle/>
                    <a:p>
                      <a:pPr algn="r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1132 fő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396 000 Ft</a:t>
                      </a:r>
                    </a:p>
                  </a:txBody>
                  <a:tcPr marL="7871" marR="7871" marT="78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1 035 013 Ft</a:t>
                      </a:r>
                    </a:p>
                  </a:txBody>
                  <a:tcPr marL="7871" marR="7871" marT="7871" marB="0" anchor="b"/>
                </a:tc>
                <a:extLst>
                  <a:ext uri="{0D108BD9-81ED-4DB2-BD59-A6C34878D82A}">
                    <a16:rowId xmlns:a16="http://schemas.microsoft.com/office/drawing/2014/main" val="3542650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230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9ADDC08-9E32-99B0-E26D-E8892350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/>
              <a:t>Rendezvény összesítés 2025. </a:t>
            </a:r>
            <a:br>
              <a:rPr lang="hu-HU" b="1" dirty="0"/>
            </a:br>
            <a:r>
              <a:rPr lang="hu-HU" sz="1600" dirty="0"/>
              <a:t>(mely tartalmazza a táborokat és külső helyszínen megvalósuló rendezvényeket)</a:t>
            </a:r>
            <a:br>
              <a:rPr lang="hu-HU" sz="1600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E4AC50F-B9E5-28A5-EF29-0380D0674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684" y="1628274"/>
            <a:ext cx="9338928" cy="4605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000" b="1" dirty="0"/>
              <a:t>Összes rendezvény kiadás:</a:t>
            </a:r>
          </a:p>
          <a:p>
            <a:pPr marL="0" indent="0" algn="ctr">
              <a:buNone/>
            </a:pPr>
            <a:r>
              <a:rPr lang="hu-HU" sz="2600" b="1" dirty="0"/>
              <a:t>13 786 452 Ft</a:t>
            </a:r>
            <a:endParaRPr lang="hu-HU" sz="2000" b="1" dirty="0"/>
          </a:p>
          <a:p>
            <a:pPr marL="0" indent="0">
              <a:buNone/>
            </a:pPr>
            <a:r>
              <a:rPr lang="hu-HU" sz="2000" b="1" dirty="0"/>
              <a:t>Összes rendezvény bevétel: </a:t>
            </a:r>
          </a:p>
          <a:p>
            <a:pPr marL="0" indent="0">
              <a:buNone/>
            </a:pPr>
            <a:r>
              <a:rPr lang="hu-HU" sz="2600" dirty="0"/>
              <a:t>								   </a:t>
            </a:r>
            <a:r>
              <a:rPr lang="hu-HU" sz="2600" b="1" dirty="0"/>
              <a:t>8 137 394 Ft</a:t>
            </a:r>
          </a:p>
          <a:p>
            <a:pPr marL="0" indent="0">
              <a:buNone/>
            </a:pPr>
            <a:r>
              <a:rPr lang="hu-HU" sz="2000" b="1" dirty="0"/>
              <a:t>	Melyből:    </a:t>
            </a:r>
          </a:p>
          <a:p>
            <a:pPr marL="0" indent="0">
              <a:buNone/>
            </a:pPr>
            <a:r>
              <a:rPr lang="hu-HU" sz="2000" b="1" dirty="0"/>
              <a:t>		Pályázati támogatás: 2 850 000 Ft</a:t>
            </a:r>
          </a:p>
          <a:p>
            <a:pPr marL="0" indent="0">
              <a:buNone/>
            </a:pPr>
            <a:r>
              <a:rPr lang="hu-HU" sz="2000" dirty="0"/>
              <a:t>			2 300 000 Ft – Hangfoglaló pályázat (10 alkalom)</a:t>
            </a:r>
          </a:p>
          <a:p>
            <a:pPr marL="0" indent="0">
              <a:buNone/>
            </a:pPr>
            <a:r>
              <a:rPr lang="hu-HU" sz="2000" dirty="0"/>
              <a:t>			   150 000 Ft – Komolyzenei ismeretterjesztő pályázat (3 alkalom)</a:t>
            </a:r>
          </a:p>
          <a:p>
            <a:pPr marL="0" indent="0">
              <a:buNone/>
            </a:pPr>
            <a:r>
              <a:rPr lang="hu-HU" sz="2000" dirty="0"/>
              <a:t>			   400 000 Ft – Komolyzenei koncert pályázat (6 alkalom)</a:t>
            </a:r>
          </a:p>
          <a:p>
            <a:pPr marL="0" indent="0">
              <a:buNone/>
            </a:pPr>
            <a:r>
              <a:rPr lang="hu-HU" sz="2000" b="1" dirty="0"/>
              <a:t>		Tábori bevétel: 2 366 000 Ft</a:t>
            </a:r>
          </a:p>
          <a:p>
            <a:pPr marL="0" indent="0">
              <a:buNone/>
            </a:pPr>
            <a:r>
              <a:rPr lang="hu-HU" sz="2000" b="1" dirty="0"/>
              <a:t>		Jegy-, és egyéb bevétel: 2 831 394 Ft</a:t>
            </a:r>
          </a:p>
          <a:p>
            <a:pPr marL="0" indent="0">
              <a:buNone/>
            </a:pP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1574993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A06321-E662-7E3D-714A-7924E76C5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348" y="624110"/>
            <a:ext cx="7403432" cy="1280890"/>
          </a:xfrm>
        </p:spPr>
        <p:txBody>
          <a:bodyPr/>
          <a:lstStyle/>
          <a:p>
            <a:pPr algn="ctr"/>
            <a:r>
              <a:rPr lang="hu-HU" dirty="0"/>
              <a:t>Faluház összes kiadás: </a:t>
            </a:r>
            <a:br>
              <a:rPr lang="hu-HU" dirty="0"/>
            </a:br>
            <a:r>
              <a:rPr lang="hu-HU" b="1" dirty="0"/>
              <a:t>62 145 809 Ft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E5C3D9-EBEE-469E-C0F8-2F059B416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57664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hu-HU" dirty="0"/>
              <a:t>Személyi juttatás + járulékok, adók (K1-K2): 35 995 952 Ft</a:t>
            </a:r>
          </a:p>
          <a:p>
            <a:r>
              <a:rPr lang="hu-HU" dirty="0"/>
              <a:t>Szakmai anyagok, könyvek (K311): 1 751 058 Ft</a:t>
            </a:r>
          </a:p>
          <a:p>
            <a:r>
              <a:rPr lang="hu-HU" dirty="0"/>
              <a:t>Üzemeltetési anyagok (irodaszer, tisztítószer, élelmiszer, rendezvények anyagai K312): 2 945 670 Ft</a:t>
            </a:r>
          </a:p>
          <a:p>
            <a:r>
              <a:rPr lang="hu-HU" dirty="0"/>
              <a:t>Kommunikációs, informatikai költség (K32): 742 884 Ft</a:t>
            </a:r>
          </a:p>
          <a:p>
            <a:r>
              <a:rPr lang="hu-HU" dirty="0"/>
              <a:t>Közüzemi díjak, rezsi (K331): 2 726 466 Ft</a:t>
            </a:r>
          </a:p>
          <a:p>
            <a:r>
              <a:rPr lang="hu-HU" dirty="0"/>
              <a:t>Szolgáltatások, karbantartás, bérlési díjak (K333-K337): 13 293 231Ft</a:t>
            </a:r>
          </a:p>
          <a:p>
            <a:r>
              <a:rPr lang="hu-HU" dirty="0"/>
              <a:t>Egyéb dologi kiadások (adók, ÁFA… K35): 2 350 507 Ft</a:t>
            </a:r>
          </a:p>
          <a:p>
            <a:r>
              <a:rPr lang="hu-HU" dirty="0"/>
              <a:t>Támogatás államháztartáson kívülre (K5): 100 000 Ft</a:t>
            </a:r>
          </a:p>
          <a:p>
            <a:r>
              <a:rPr lang="hu-HU" dirty="0"/>
              <a:t>Beruházások, felújítások (K6-K7): 2 240 041 Ft  </a:t>
            </a:r>
          </a:p>
          <a:p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03026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89BA8EB-5C4B-25A8-0659-B6132F2D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800" b="1" dirty="0"/>
              <a:t>Bevételek decemberig: </a:t>
            </a:r>
            <a:br>
              <a:rPr lang="hu-HU" sz="4800" b="1" dirty="0"/>
            </a:br>
            <a:r>
              <a:rPr lang="hu-HU" sz="4800" b="1" dirty="0"/>
              <a:t>9 539 083 Ft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7E51BED-C637-8F92-F326-4EB94ADD6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443" y="2125579"/>
            <a:ext cx="10205201" cy="4323054"/>
          </a:xfrm>
        </p:spPr>
        <p:txBody>
          <a:bodyPr>
            <a:normAutofit lnSpcReduction="10000"/>
          </a:bodyPr>
          <a:lstStyle/>
          <a:p>
            <a:r>
              <a:rPr lang="hu-HU" dirty="0"/>
              <a:t>Jegybevételek: 2 841 688 Ft</a:t>
            </a:r>
          </a:p>
          <a:p>
            <a:r>
              <a:rPr lang="hu-HU" dirty="0"/>
              <a:t>Terembérlés (állandó foglalkozás): 2 241 750 Ft</a:t>
            </a:r>
          </a:p>
          <a:p>
            <a:r>
              <a:rPr lang="hu-HU" dirty="0"/>
              <a:t>Terembérlés: 1 072 425 Ft</a:t>
            </a:r>
          </a:p>
          <a:p>
            <a:pPr lvl="1"/>
            <a:r>
              <a:rPr lang="hu-HU" dirty="0"/>
              <a:t>- klímapark (Netgombász, Szetter Pointer, Magyar Közút, </a:t>
            </a:r>
            <a:r>
              <a:rPr lang="hu-HU" dirty="0" err="1"/>
              <a:t>Prader</a:t>
            </a:r>
            <a:r>
              <a:rPr lang="hu-HU" dirty="0"/>
              <a:t> </a:t>
            </a:r>
            <a:r>
              <a:rPr lang="hu-HU" dirty="0" err="1"/>
              <a:t>Willi</a:t>
            </a:r>
            <a:r>
              <a:rPr lang="hu-HU" dirty="0"/>
              <a:t>, </a:t>
            </a:r>
            <a:r>
              <a:rPr lang="hu-HU" dirty="0" err="1"/>
              <a:t>Futapest</a:t>
            </a:r>
            <a:r>
              <a:rPr lang="hu-HU" dirty="0"/>
              <a:t>, Családok éjszakája, Szent Iván Nap): 562 500 Ft</a:t>
            </a:r>
          </a:p>
          <a:p>
            <a:pPr lvl="1"/>
            <a:r>
              <a:rPr lang="hu-HU" dirty="0"/>
              <a:t>- egyéb (esküvő, születésnap, halotti tor): 509 925 Ft</a:t>
            </a:r>
          </a:p>
          <a:p>
            <a:r>
              <a:rPr lang="hu-HU" dirty="0"/>
              <a:t>Könyvtári késedelmi díj: 94 750 Ft</a:t>
            </a:r>
          </a:p>
          <a:p>
            <a:r>
              <a:rPr lang="hu-HU" dirty="0"/>
              <a:t>Büfé bérlés: 480 00 Ft</a:t>
            </a:r>
          </a:p>
          <a:p>
            <a:r>
              <a:rPr lang="hu-HU" dirty="0"/>
              <a:t>Nyomtatás: 24 220 Ft</a:t>
            </a:r>
          </a:p>
          <a:p>
            <a:r>
              <a:rPr lang="hu-HU" dirty="0"/>
              <a:t>Tábor: 2 425 750 Ft</a:t>
            </a:r>
          </a:p>
          <a:p>
            <a:r>
              <a:rPr lang="hu-HU" dirty="0"/>
              <a:t>Eszközbérlés: 172 500 Ft</a:t>
            </a:r>
          </a:p>
          <a:p>
            <a:r>
              <a:rPr lang="hu-HU" dirty="0"/>
              <a:t>Adomány könyvtárnak: 186 000 Ft</a:t>
            </a:r>
          </a:p>
          <a:p>
            <a:endParaRPr lang="hu-HU" dirty="0"/>
          </a:p>
          <a:p>
            <a:pPr lvl="1"/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5EE955FF-4D99-80CF-47C9-2A197CE2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587" y="3716462"/>
            <a:ext cx="3629025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05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B713B7-64F0-9D9B-B1FA-D0A396BB2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Január</a:t>
            </a:r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5FB335BC-BB8B-AB25-9CE8-56AB70A89D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8698023"/>
              </p:ext>
            </p:extLst>
          </p:nvPr>
        </p:nvGraphicFramePr>
        <p:xfrm>
          <a:off x="838200" y="1522246"/>
          <a:ext cx="9417049" cy="31620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9578">
                  <a:extLst>
                    <a:ext uri="{9D8B030D-6E8A-4147-A177-3AD203B41FA5}">
                      <a16:colId xmlns:a16="http://schemas.microsoft.com/office/drawing/2014/main" val="3399698767"/>
                    </a:ext>
                  </a:extLst>
                </a:gridCol>
                <a:gridCol w="1723945">
                  <a:extLst>
                    <a:ext uri="{9D8B030D-6E8A-4147-A177-3AD203B41FA5}">
                      <a16:colId xmlns:a16="http://schemas.microsoft.com/office/drawing/2014/main" val="4187098159"/>
                    </a:ext>
                  </a:extLst>
                </a:gridCol>
                <a:gridCol w="1723945">
                  <a:extLst>
                    <a:ext uri="{9D8B030D-6E8A-4147-A177-3AD203B41FA5}">
                      <a16:colId xmlns:a16="http://schemas.microsoft.com/office/drawing/2014/main" val="3999672943"/>
                    </a:ext>
                  </a:extLst>
                </a:gridCol>
                <a:gridCol w="1336057">
                  <a:extLst>
                    <a:ext uri="{9D8B030D-6E8A-4147-A177-3AD203B41FA5}">
                      <a16:colId xmlns:a16="http://schemas.microsoft.com/office/drawing/2014/main" val="1791491949"/>
                    </a:ext>
                  </a:extLst>
                </a:gridCol>
                <a:gridCol w="1163662">
                  <a:extLst>
                    <a:ext uri="{9D8B030D-6E8A-4147-A177-3AD203B41FA5}">
                      <a16:colId xmlns:a16="http://schemas.microsoft.com/office/drawing/2014/main" val="1959105583"/>
                    </a:ext>
                  </a:extLst>
                </a:gridCol>
                <a:gridCol w="689578">
                  <a:extLst>
                    <a:ext uri="{9D8B030D-6E8A-4147-A177-3AD203B41FA5}">
                      <a16:colId xmlns:a16="http://schemas.microsoft.com/office/drawing/2014/main" val="1606621775"/>
                    </a:ext>
                  </a:extLst>
                </a:gridCol>
                <a:gridCol w="1066691">
                  <a:extLst>
                    <a:ext uri="{9D8B030D-6E8A-4147-A177-3AD203B41FA5}">
                      <a16:colId xmlns:a16="http://schemas.microsoft.com/office/drawing/2014/main" val="1974781844"/>
                    </a:ext>
                  </a:extLst>
                </a:gridCol>
                <a:gridCol w="1023593">
                  <a:extLst>
                    <a:ext uri="{9D8B030D-6E8A-4147-A177-3AD203B41FA5}">
                      <a16:colId xmlns:a16="http://schemas.microsoft.com/office/drawing/2014/main" val="314994100"/>
                    </a:ext>
                  </a:extLst>
                </a:gridCol>
              </a:tblGrid>
              <a:tr h="5459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Dátum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Program megnevezés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Helyszín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Rendezvény típus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Néző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Bevétel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2040275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10.jan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Play Back 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Monostory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FH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70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129 800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4272202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17.jan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Jóga Hangtál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IFI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kikapcsolódás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4 500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1680790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17.jan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Mézeskalács megnyitó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FH előtér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kiállítás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1384423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24.jan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Magyar Kultúra Napja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39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19 500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60 000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4619103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26.jan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Komolyzenei koncertsorozat 1. állomás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FH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Pályázat –Komolyzene 6/1.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24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74 000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150 000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41554"/>
                  </a:ext>
                </a:extLst>
              </a:tr>
              <a:tr h="56879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31.jan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Önkormányzati sportbizottsági egyeztetés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3439663"/>
                  </a:ext>
                </a:extLst>
              </a:tr>
              <a:tr h="385715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227 800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9627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215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751D66-C4FB-CF6D-BC4B-D2DB2978E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Február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D4F15167-0D2D-532D-B25D-81D492237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233255"/>
              </p:ext>
            </p:extLst>
          </p:nvPr>
        </p:nvGraphicFramePr>
        <p:xfrm>
          <a:off x="978569" y="1628274"/>
          <a:ext cx="9593178" cy="3489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9299">
                  <a:extLst>
                    <a:ext uri="{9D8B030D-6E8A-4147-A177-3AD203B41FA5}">
                      <a16:colId xmlns:a16="http://schemas.microsoft.com/office/drawing/2014/main" val="3544016251"/>
                    </a:ext>
                  </a:extLst>
                </a:gridCol>
                <a:gridCol w="1975669">
                  <a:extLst>
                    <a:ext uri="{9D8B030D-6E8A-4147-A177-3AD203B41FA5}">
                      <a16:colId xmlns:a16="http://schemas.microsoft.com/office/drawing/2014/main" val="2199521123"/>
                    </a:ext>
                  </a:extLst>
                </a:gridCol>
                <a:gridCol w="1420829">
                  <a:extLst>
                    <a:ext uri="{9D8B030D-6E8A-4147-A177-3AD203B41FA5}">
                      <a16:colId xmlns:a16="http://schemas.microsoft.com/office/drawing/2014/main" val="4208474258"/>
                    </a:ext>
                  </a:extLst>
                </a:gridCol>
                <a:gridCol w="1316142">
                  <a:extLst>
                    <a:ext uri="{9D8B030D-6E8A-4147-A177-3AD203B41FA5}">
                      <a16:colId xmlns:a16="http://schemas.microsoft.com/office/drawing/2014/main" val="761247109"/>
                    </a:ext>
                  </a:extLst>
                </a:gridCol>
                <a:gridCol w="1698671">
                  <a:extLst>
                    <a:ext uri="{9D8B030D-6E8A-4147-A177-3AD203B41FA5}">
                      <a16:colId xmlns:a16="http://schemas.microsoft.com/office/drawing/2014/main" val="4135563958"/>
                    </a:ext>
                  </a:extLst>
                </a:gridCol>
                <a:gridCol w="617621">
                  <a:extLst>
                    <a:ext uri="{9D8B030D-6E8A-4147-A177-3AD203B41FA5}">
                      <a16:colId xmlns:a16="http://schemas.microsoft.com/office/drawing/2014/main" val="1205518788"/>
                    </a:ext>
                  </a:extLst>
                </a:gridCol>
                <a:gridCol w="898358">
                  <a:extLst>
                    <a:ext uri="{9D8B030D-6E8A-4147-A177-3AD203B41FA5}">
                      <a16:colId xmlns:a16="http://schemas.microsoft.com/office/drawing/2014/main" val="3792133689"/>
                    </a:ext>
                  </a:extLst>
                </a:gridCol>
                <a:gridCol w="986589">
                  <a:extLst>
                    <a:ext uri="{9D8B030D-6E8A-4147-A177-3AD203B41FA5}">
                      <a16:colId xmlns:a16="http://schemas.microsoft.com/office/drawing/2014/main" val="745820196"/>
                    </a:ext>
                  </a:extLst>
                </a:gridCol>
              </a:tblGrid>
              <a:tr h="5534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Dátum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 megnevezés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Szervező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Helyszín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Rendezvény típus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Néző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Bevétel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Kiadás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0357027"/>
                  </a:ext>
                </a:extLst>
              </a:tr>
              <a:tr h="39303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07.febr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Farsangi mulatság a Faluházban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teljes FH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társadalmi, kikapcsolódás, családi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150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57 995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752780"/>
                  </a:ext>
                </a:extLst>
              </a:tr>
              <a:tr h="39303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08.febr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Monostory Polgár Tamással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34 000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25 000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3976455"/>
                  </a:ext>
                </a:extLst>
              </a:tr>
              <a:tr h="29300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11.febr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Civil egyeztető fórum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civil 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6220742"/>
                  </a:ext>
                </a:extLst>
              </a:tr>
              <a:tr h="45295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13.febr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Valentin napi szerelmeslevél sütő műhelynap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FH civil 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közösségi műhelynap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14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8 700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0389223"/>
                  </a:ext>
                </a:extLst>
              </a:tr>
              <a:tr h="29300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22.febr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Lakossági fórum HÉSZ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9895818"/>
                  </a:ext>
                </a:extLst>
              </a:tr>
              <a:tr h="586003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28.febr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Hangfoglaló Falusi Mariann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Faluház – Hangfoglaló 10/1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Pályázat_Könnyűzene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135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482 960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503 072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6689407"/>
                  </a:ext>
                </a:extLst>
              </a:tr>
              <a:tr h="524679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520 460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594 767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9635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44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01E781-D5DA-4BEE-9A13-1A5B91ED6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Március</a:t>
            </a:r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F2B37DF2-5A47-9A3A-07BC-B1CC807D6C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911294"/>
              </p:ext>
            </p:extLst>
          </p:nvPr>
        </p:nvGraphicFramePr>
        <p:xfrm>
          <a:off x="874295" y="1331494"/>
          <a:ext cx="10222664" cy="51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7833">
                  <a:extLst>
                    <a:ext uri="{9D8B030D-6E8A-4147-A177-3AD203B41FA5}">
                      <a16:colId xmlns:a16="http://schemas.microsoft.com/office/drawing/2014/main" val="1298018305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843399920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943397263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4245997255"/>
                    </a:ext>
                  </a:extLst>
                </a:gridCol>
                <a:gridCol w="1506036">
                  <a:extLst>
                    <a:ext uri="{9D8B030D-6E8A-4147-A177-3AD203B41FA5}">
                      <a16:colId xmlns:a16="http://schemas.microsoft.com/office/drawing/2014/main" val="1641504077"/>
                    </a:ext>
                  </a:extLst>
                </a:gridCol>
                <a:gridCol w="1049630">
                  <a:extLst>
                    <a:ext uri="{9D8B030D-6E8A-4147-A177-3AD203B41FA5}">
                      <a16:colId xmlns:a16="http://schemas.microsoft.com/office/drawing/2014/main" val="1908617409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624982417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656076305"/>
                    </a:ext>
                  </a:extLst>
                </a:gridCol>
              </a:tblGrid>
              <a:tr h="16960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Dátum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Program megnevezés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Szervező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Helyszín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Rendezvény típus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Néző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Bevétel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 dirty="0">
                          <a:effectLst/>
                        </a:rPr>
                        <a:t>Kiadás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extLst>
                  <a:ext uri="{0D108BD9-81ED-4DB2-BD59-A6C34878D82A}">
                    <a16:rowId xmlns:a16="http://schemas.microsoft.com/office/drawing/2014/main" val="2704233876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01.márc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Sakk verseny- </a:t>
                      </a:r>
                      <a:r>
                        <a:rPr lang="hu-HU" sz="1000" u="none" strike="noStrike" dirty="0" err="1">
                          <a:effectLst/>
                        </a:rPr>
                        <a:t>Ercsey</a:t>
                      </a:r>
                      <a:r>
                        <a:rPr lang="hu-HU" sz="1000" u="none" strike="noStrike" dirty="0">
                          <a:effectLst/>
                        </a:rPr>
                        <a:t> Feri bácsi emlékére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Sakk klub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sport, 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30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26463200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03.márc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Gyerekszínház 1.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 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61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35 700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54533179"/>
                  </a:ext>
                </a:extLst>
              </a:tr>
              <a:tr h="541120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08.márc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XIV. Dunakanyar kiállítás és kézművesvásár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FH- Tahitótfalu 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Tahitótfalu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hagyományörző</a:t>
                      </a:r>
                      <a:r>
                        <a:rPr lang="hu-HU" sz="1000" u="none" strike="noStrike" dirty="0">
                          <a:effectLst/>
                        </a:rPr>
                        <a:t>, társadalmi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600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675552598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13.márc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Kokárda készítő műhelynap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 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kézműves, hagyományörző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8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13 170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2327346209"/>
                  </a:ext>
                </a:extLst>
              </a:tr>
              <a:tr h="541120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14.márc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Déryné_ Mindig az a perc...Karády kalapja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NKA_Faluház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 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Pályázat_színház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30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8735169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15.márc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Koszorúzás a Kossuth téren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Faluház_Önkormányzat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Kossuth tér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Társadalmi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50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2812595011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15.márc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Szigetmonostor települési díjátadó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Faluház_ Önkormányzat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 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Társadalmi, hagyományörző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150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80 000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244887240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március 17-21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Megbocsátás hete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Könyvtár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FH-Könyvtár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150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16 200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91175769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március 17-18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Ruhabörze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Szentendrei </a:t>
                      </a:r>
                      <a:r>
                        <a:rPr lang="hu-HU" sz="1000" u="none" strike="noStrike" dirty="0" err="1">
                          <a:effectLst/>
                        </a:rPr>
                        <a:t>Családsegítő_FH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FH-Civil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társadalmi, szociális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250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3145121139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21.márc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Másik János koncert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1" u="none" strike="noStrike" dirty="0">
                          <a:effectLst/>
                        </a:rPr>
                        <a:t>Faluház – Hangfoglaló 10/2.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 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Pályázat_Könnyűzene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61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344 000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335 000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09090278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22.márc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Monostory</a:t>
                      </a:r>
                      <a:r>
                        <a:rPr lang="hu-HU" sz="1000" u="none" strike="noStrike" dirty="0">
                          <a:effectLst/>
                        </a:rPr>
                        <a:t> Színház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Monostory</a:t>
                      </a:r>
                      <a:r>
                        <a:rPr lang="hu-HU" sz="1000" u="none" strike="noStrike" dirty="0">
                          <a:effectLst/>
                        </a:rPr>
                        <a:t> Színház_ 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 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54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118 800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95 040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22083783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28.márc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KocsmaKvíz</a:t>
                      </a:r>
                      <a:r>
                        <a:rPr lang="hu-HU" sz="1000" u="none" strike="noStrike" dirty="0">
                          <a:effectLst/>
                        </a:rPr>
                        <a:t> 1.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 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szórakoztató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69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66 000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11 490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6735509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29.márc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Depeche</a:t>
                      </a:r>
                      <a:r>
                        <a:rPr lang="hu-HU" sz="1000" u="none" strike="noStrike" dirty="0">
                          <a:effectLst/>
                        </a:rPr>
                        <a:t> </a:t>
                      </a:r>
                      <a:r>
                        <a:rPr lang="hu-HU" sz="1000" u="none" strike="noStrike" dirty="0" err="1">
                          <a:effectLst/>
                        </a:rPr>
                        <a:t>Mode</a:t>
                      </a:r>
                      <a:r>
                        <a:rPr lang="hu-HU" sz="1000" u="none" strike="noStrike" dirty="0">
                          <a:effectLst/>
                        </a:rPr>
                        <a:t> </a:t>
                      </a:r>
                      <a:r>
                        <a:rPr lang="hu-HU" sz="1000" u="none" strike="noStrike" dirty="0" err="1">
                          <a:effectLst/>
                        </a:rPr>
                        <a:t>retro</a:t>
                      </a:r>
                      <a:r>
                        <a:rPr lang="hu-HU" sz="1000" u="none" strike="noStrike" dirty="0">
                          <a:effectLst/>
                        </a:rPr>
                        <a:t> </a:t>
                      </a:r>
                      <a:r>
                        <a:rPr lang="hu-HU" sz="1000" u="none" strike="noStrike" dirty="0" err="1">
                          <a:effectLst/>
                        </a:rPr>
                        <a:t>party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koncert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120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269 600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401 640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3195803896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l" fontAlgn="b"/>
                      <a:endParaRPr lang="hu-H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400" b="0" u="none" strike="noStrike" dirty="0">
                          <a:effectLst/>
                        </a:rPr>
                        <a:t>1633 fő 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834 100 Ft</a:t>
                      </a: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952 540 Ft</a:t>
                      </a: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88831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26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648A9DB-1B79-7AB4-41E5-CB1441A7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Április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45A710EA-9A5D-C132-1D65-DC9C9354E1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740850"/>
              </p:ext>
            </p:extLst>
          </p:nvPr>
        </p:nvGraphicFramePr>
        <p:xfrm>
          <a:off x="465221" y="1467853"/>
          <a:ext cx="11421982" cy="52450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17">
                  <a:extLst>
                    <a:ext uri="{9D8B030D-6E8A-4147-A177-3AD203B41FA5}">
                      <a16:colId xmlns:a16="http://schemas.microsoft.com/office/drawing/2014/main" val="1999887964"/>
                    </a:ext>
                  </a:extLst>
                </a:gridCol>
                <a:gridCol w="2697156">
                  <a:extLst>
                    <a:ext uri="{9D8B030D-6E8A-4147-A177-3AD203B41FA5}">
                      <a16:colId xmlns:a16="http://schemas.microsoft.com/office/drawing/2014/main" val="1124024237"/>
                    </a:ext>
                  </a:extLst>
                </a:gridCol>
                <a:gridCol w="1285244">
                  <a:extLst>
                    <a:ext uri="{9D8B030D-6E8A-4147-A177-3AD203B41FA5}">
                      <a16:colId xmlns:a16="http://schemas.microsoft.com/office/drawing/2014/main" val="2707660540"/>
                    </a:ext>
                  </a:extLst>
                </a:gridCol>
                <a:gridCol w="1347033">
                  <a:extLst>
                    <a:ext uri="{9D8B030D-6E8A-4147-A177-3AD203B41FA5}">
                      <a16:colId xmlns:a16="http://schemas.microsoft.com/office/drawing/2014/main" val="1769135378"/>
                    </a:ext>
                  </a:extLst>
                </a:gridCol>
                <a:gridCol w="2335681">
                  <a:extLst>
                    <a:ext uri="{9D8B030D-6E8A-4147-A177-3AD203B41FA5}">
                      <a16:colId xmlns:a16="http://schemas.microsoft.com/office/drawing/2014/main" val="76331599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93966031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216488918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3665004124"/>
                    </a:ext>
                  </a:extLst>
                </a:gridCol>
              </a:tblGrid>
              <a:tr h="20429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Dátum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Program megnevezés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Szervező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Helyszín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Rendezvény típus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Néző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Bevétel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Kiadás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296048202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03.ápr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Szilágyi Ágota és barátai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1" u="none" strike="noStrike" dirty="0">
                          <a:effectLst/>
                        </a:rPr>
                        <a:t>komolyzenei ismeretterjesztő 3/1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60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140 000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573565320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05.ápr</a:t>
                      </a: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Netgombász találkozó</a:t>
                      </a: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Netgombász Egyesület</a:t>
                      </a: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FH-Színházterem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hobbi</a:t>
                      </a: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30 000 Ft</a:t>
                      </a: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 Ft</a:t>
                      </a: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552749151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 dirty="0">
                          <a:effectLst/>
                        </a:rPr>
                        <a:t>05.ápr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Monostory Szabolcs Judittal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FH-Színházterem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társadalmi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26 000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59030543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Komolyzenei koncertsorozat 2. állomás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FH-Színházterem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1" u="none" strike="noStrike" dirty="0" err="1">
                          <a:effectLst/>
                        </a:rPr>
                        <a:t>Pályázat_komolyzenei</a:t>
                      </a:r>
                      <a:r>
                        <a:rPr lang="hu-HU" sz="1000" b="1" u="none" strike="noStrike" dirty="0">
                          <a:effectLst/>
                        </a:rPr>
                        <a:t> 6/2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79 000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200 000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268289139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Költészet napi négysoros  verseny eredményhirdetés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Iskola_Faluház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irodalom_ifjusági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499014054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2025.04.11-12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Zöld Sziget néptánc együttes Költészet napi előadása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240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168 000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367 600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76989783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12.ápr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Boridalok gyerekkoncert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54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64 500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565898837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Húsvéti kézműveskedés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FH_Civilterem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Kézműveskedés_Gyerekprogram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407899482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17.ápr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Rékasi Károly- Márai előadói est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Színház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36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80 700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381 000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47460837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Húsvéti koncert Oravecz Györggyel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1" u="none" strike="noStrike" dirty="0" err="1">
                          <a:effectLst/>
                        </a:rPr>
                        <a:t>Pályázat_komolyzenei</a:t>
                      </a:r>
                      <a:r>
                        <a:rPr lang="hu-HU" sz="1000" b="1" u="none" strike="noStrike" dirty="0">
                          <a:effectLst/>
                        </a:rPr>
                        <a:t> 6/3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70 000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140 000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638773601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24.ápr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Átkelés_Laczkó</a:t>
                      </a:r>
                      <a:r>
                        <a:rPr lang="hu-HU" sz="1000" u="none" strike="noStrike" dirty="0">
                          <a:effectLst/>
                        </a:rPr>
                        <a:t> Péter kiállítása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Faluház_Civil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Kiállítás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100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84314831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25.ápr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Kocsmakvíz 2.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kikapcsolódás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72 000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8 100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75573342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Szent György nap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Faluház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Pajta, udvar, 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gyermek 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170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245 025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419109758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Szeder koncert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b="1" u="none" strike="noStrike" dirty="0">
                          <a:effectLst/>
                        </a:rPr>
                        <a:t>Faluház – Hangfoglaló 10/3.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FH_színházterem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Pályázat_Könnyűzene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65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332 000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701326016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30.ápr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Anyák napi </a:t>
                      </a:r>
                      <a:r>
                        <a:rPr lang="hu-HU" sz="1000" u="none" strike="noStrike" dirty="0" err="1">
                          <a:effectLst/>
                        </a:rPr>
                        <a:t>kézműveskedés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Kézműveskedés_Gyerekprogram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16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25 000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65678864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 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951 fő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972 200 Ft</a:t>
                      </a: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2 086 725 Ft</a:t>
                      </a: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281421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61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B2A4265-820A-549E-8D3A-E98A3BB0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Május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554C8732-7FAD-B7BD-6DE2-BB0F2B7D6C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781580"/>
              </p:ext>
            </p:extLst>
          </p:nvPr>
        </p:nvGraphicFramePr>
        <p:xfrm>
          <a:off x="687388" y="1580147"/>
          <a:ext cx="11223875" cy="3266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147">
                  <a:extLst>
                    <a:ext uri="{9D8B030D-6E8A-4147-A177-3AD203B41FA5}">
                      <a16:colId xmlns:a16="http://schemas.microsoft.com/office/drawing/2014/main" val="2235357444"/>
                    </a:ext>
                  </a:extLst>
                </a:gridCol>
                <a:gridCol w="2300707">
                  <a:extLst>
                    <a:ext uri="{9D8B030D-6E8A-4147-A177-3AD203B41FA5}">
                      <a16:colId xmlns:a16="http://schemas.microsoft.com/office/drawing/2014/main" val="971988938"/>
                    </a:ext>
                  </a:extLst>
                </a:gridCol>
                <a:gridCol w="2935705">
                  <a:extLst>
                    <a:ext uri="{9D8B030D-6E8A-4147-A177-3AD203B41FA5}">
                      <a16:colId xmlns:a16="http://schemas.microsoft.com/office/drawing/2014/main" val="2796447176"/>
                    </a:ext>
                  </a:extLst>
                </a:gridCol>
                <a:gridCol w="1259306">
                  <a:extLst>
                    <a:ext uri="{9D8B030D-6E8A-4147-A177-3AD203B41FA5}">
                      <a16:colId xmlns:a16="http://schemas.microsoft.com/office/drawing/2014/main" val="2767852679"/>
                    </a:ext>
                  </a:extLst>
                </a:gridCol>
                <a:gridCol w="1892968">
                  <a:extLst>
                    <a:ext uri="{9D8B030D-6E8A-4147-A177-3AD203B41FA5}">
                      <a16:colId xmlns:a16="http://schemas.microsoft.com/office/drawing/2014/main" val="1159554169"/>
                    </a:ext>
                  </a:extLst>
                </a:gridCol>
                <a:gridCol w="633178">
                  <a:extLst>
                    <a:ext uri="{9D8B030D-6E8A-4147-A177-3AD203B41FA5}">
                      <a16:colId xmlns:a16="http://schemas.microsoft.com/office/drawing/2014/main" val="3659846195"/>
                    </a:ext>
                  </a:extLst>
                </a:gridCol>
                <a:gridCol w="844151">
                  <a:extLst>
                    <a:ext uri="{9D8B030D-6E8A-4147-A177-3AD203B41FA5}">
                      <a16:colId xmlns:a16="http://schemas.microsoft.com/office/drawing/2014/main" val="49267951"/>
                    </a:ext>
                  </a:extLst>
                </a:gridCol>
                <a:gridCol w="824713">
                  <a:extLst>
                    <a:ext uri="{9D8B030D-6E8A-4147-A177-3AD203B41FA5}">
                      <a16:colId xmlns:a16="http://schemas.microsoft.com/office/drawing/2014/main" val="1920981958"/>
                    </a:ext>
                  </a:extLst>
                </a:gridCol>
              </a:tblGrid>
              <a:tr h="275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Program megnevezés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Szervező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Helyszín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Rendezvény típus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Bevétel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extLst>
                  <a:ext uri="{0D108BD9-81ED-4DB2-BD59-A6C34878D82A}">
                    <a16:rowId xmlns:a16="http://schemas.microsoft.com/office/drawing/2014/main" val="2907037431"/>
                  </a:ext>
                </a:extLst>
              </a:tr>
              <a:tr h="590388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17.máj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Komolyzenei koncert Szilágyi vonósnégyes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Faluház 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b="1" u="none" strike="noStrike" dirty="0">
                          <a:effectLst/>
                        </a:rPr>
                        <a:t>Komolyzenei pályázat 6/4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97 000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140 000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3542277711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23.máj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Ovis 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FH_Színházterem</a:t>
                      </a:r>
                      <a:r>
                        <a:rPr lang="hu-HU" sz="1100" u="none" strike="noStrike" dirty="0">
                          <a:effectLst/>
                        </a:rPr>
                        <a:t> 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 gyermekműsor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82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52 500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317 500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1222844767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23.máj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Zűrös banda koncert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b="1" u="none" strike="noStrike" dirty="0">
                          <a:effectLst/>
                        </a:rPr>
                        <a:t>Faluház – Hangfoglaló 10/4.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FH_Színházterem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zenei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321 000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473 600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51225458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24.máj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MonoStory</a:t>
                      </a:r>
                      <a:r>
                        <a:rPr lang="hu-HU" sz="1100" u="none" strike="noStrike" dirty="0">
                          <a:effectLst/>
                        </a:rPr>
                        <a:t> Kas Krisztával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FH_színházterem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65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90 000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45 000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26861179"/>
                  </a:ext>
                </a:extLst>
              </a:tr>
              <a:tr h="590388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25.máj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Gyereknap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Faluház_PiciPiros</a:t>
                      </a:r>
                      <a:r>
                        <a:rPr lang="hu-HU" sz="1100" u="none" strike="noStrike" dirty="0">
                          <a:effectLst/>
                        </a:rPr>
                        <a:t>, Szigetgyöngye SE, KHM, Szelesvágta, </a:t>
                      </a:r>
                      <a:r>
                        <a:rPr lang="hu-HU" sz="1100" u="none" strike="noStrike" dirty="0" err="1">
                          <a:effectLst/>
                        </a:rPr>
                        <a:t>ZArtosztály</a:t>
                      </a:r>
                      <a:r>
                        <a:rPr lang="hu-HU" sz="1100" u="none" strike="noStrike" dirty="0">
                          <a:effectLst/>
                        </a:rPr>
                        <a:t>, Nyugdíjas klub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FH 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gyermek program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701 455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787368660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25.máj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Filmklub 8/1.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kikapcsolódás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35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4008438736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Kocsmakvíz 3.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FH_színházterem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kikapcsolódás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66 000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8 000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946382119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624 fő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1" u="none" strike="noStrike" dirty="0">
                          <a:effectLst/>
                        </a:rPr>
                        <a:t>626 500 Ft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1" u="none" strike="noStrike" dirty="0">
                          <a:effectLst/>
                        </a:rPr>
                        <a:t>1 685 555 Ft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915617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084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D4D3EF-63E4-34BF-C54B-289124DD5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Június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17CE3600-57D5-DB3C-318D-36F653C04A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644978"/>
              </p:ext>
            </p:extLst>
          </p:nvPr>
        </p:nvGraphicFramePr>
        <p:xfrm>
          <a:off x="1227221" y="1532022"/>
          <a:ext cx="10262602" cy="4347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4084">
                  <a:extLst>
                    <a:ext uri="{9D8B030D-6E8A-4147-A177-3AD203B41FA5}">
                      <a16:colId xmlns:a16="http://schemas.microsoft.com/office/drawing/2014/main" val="3265160631"/>
                    </a:ext>
                  </a:extLst>
                </a:gridCol>
                <a:gridCol w="2294109">
                  <a:extLst>
                    <a:ext uri="{9D8B030D-6E8A-4147-A177-3AD203B41FA5}">
                      <a16:colId xmlns:a16="http://schemas.microsoft.com/office/drawing/2014/main" val="3010376226"/>
                    </a:ext>
                  </a:extLst>
                </a:gridCol>
                <a:gridCol w="1599776">
                  <a:extLst>
                    <a:ext uri="{9D8B030D-6E8A-4147-A177-3AD203B41FA5}">
                      <a16:colId xmlns:a16="http://schemas.microsoft.com/office/drawing/2014/main" val="1040092613"/>
                    </a:ext>
                  </a:extLst>
                </a:gridCol>
                <a:gridCol w="1644316">
                  <a:extLst>
                    <a:ext uri="{9D8B030D-6E8A-4147-A177-3AD203B41FA5}">
                      <a16:colId xmlns:a16="http://schemas.microsoft.com/office/drawing/2014/main" val="2810862064"/>
                    </a:ext>
                  </a:extLst>
                </a:gridCol>
                <a:gridCol w="1564105">
                  <a:extLst>
                    <a:ext uri="{9D8B030D-6E8A-4147-A177-3AD203B41FA5}">
                      <a16:colId xmlns:a16="http://schemas.microsoft.com/office/drawing/2014/main" val="2747661571"/>
                    </a:ext>
                  </a:extLst>
                </a:gridCol>
                <a:gridCol w="525715">
                  <a:extLst>
                    <a:ext uri="{9D8B030D-6E8A-4147-A177-3AD203B41FA5}">
                      <a16:colId xmlns:a16="http://schemas.microsoft.com/office/drawing/2014/main" val="2007688458"/>
                    </a:ext>
                  </a:extLst>
                </a:gridCol>
                <a:gridCol w="901658">
                  <a:extLst>
                    <a:ext uri="{9D8B030D-6E8A-4147-A177-3AD203B41FA5}">
                      <a16:colId xmlns:a16="http://schemas.microsoft.com/office/drawing/2014/main" val="1691622308"/>
                    </a:ext>
                  </a:extLst>
                </a:gridCol>
                <a:gridCol w="938839">
                  <a:extLst>
                    <a:ext uri="{9D8B030D-6E8A-4147-A177-3AD203B41FA5}">
                      <a16:colId xmlns:a16="http://schemas.microsoft.com/office/drawing/2014/main" val="1256400080"/>
                    </a:ext>
                  </a:extLst>
                </a:gridCol>
              </a:tblGrid>
              <a:tr h="271699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2146537081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04.jún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Nemzeti Összetartozás napja ADOMÁNY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Parajdi</a:t>
                      </a:r>
                      <a:r>
                        <a:rPr lang="hu-HU" sz="1100" u="none" strike="noStrike" dirty="0">
                          <a:effectLst/>
                        </a:rPr>
                        <a:t> sóbánya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hagyományörző</a:t>
                      </a:r>
                      <a:r>
                        <a:rPr lang="hu-HU" sz="1100" u="none" strike="noStrike" dirty="0">
                          <a:effectLst/>
                        </a:rPr>
                        <a:t>, 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100 000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3755628148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12.jún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Rab Árpád jövőkutató előadás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Faluház - Vörös András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előadás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11 140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133569600"/>
                  </a:ext>
                </a:extLst>
              </a:tr>
              <a:tr h="2975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Filmklub 8/2.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szórakoztató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2822621186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21.jún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Szent Iván 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Faluház_udvar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szórakoztató, hagyományörző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8 150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2955318093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21.jún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Hunclorique</a:t>
                      </a:r>
                      <a:r>
                        <a:rPr lang="hu-HU" sz="1100" u="none" strike="noStrike" dirty="0">
                          <a:effectLst/>
                        </a:rPr>
                        <a:t> koncert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b="1" u="none" strike="noStrike" dirty="0">
                          <a:effectLst/>
                        </a:rPr>
                        <a:t>Faluház – Hangfoglaló 10/5. 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Pályázat_Könnyűzene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260 000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342 100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402184887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28.jún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 </a:t>
                      </a:r>
                      <a:r>
                        <a:rPr lang="hu-HU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Osztáy</a:t>
                      </a:r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 éves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 </a:t>
                      </a:r>
                      <a:r>
                        <a:rPr lang="hu-HU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Osztály_Faluház</a:t>
                      </a:r>
                      <a:endParaRPr lang="hu-H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Faluház_színházterem</a:t>
                      </a:r>
                      <a:endParaRPr lang="hu-H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Társadalom, színház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 Ft</a:t>
                      </a: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21 000 Ft</a:t>
                      </a: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3038237315"/>
                  </a:ext>
                </a:extLst>
              </a:tr>
              <a:tr h="582213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jún. 20-júl. 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Művészeti tábor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Faluház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Faluház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művészet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679 500 Ft</a:t>
                      </a: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736 693 Ft</a:t>
                      </a: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830841592"/>
                  </a:ext>
                </a:extLst>
              </a:tr>
              <a:tr h="284857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175 fő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200" b="1" u="none" strike="noStrike" dirty="0">
                          <a:effectLst/>
                        </a:rPr>
                        <a:t>968 640 Ft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1 207 943 Ft</a:t>
                      </a: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366260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34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13E037-1686-C60C-2042-E59D71D9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6527" y="577516"/>
            <a:ext cx="9018086" cy="681789"/>
          </a:xfrm>
        </p:spPr>
        <p:txBody>
          <a:bodyPr>
            <a:normAutofit/>
          </a:bodyPr>
          <a:lstStyle/>
          <a:p>
            <a:r>
              <a:rPr lang="hu-HU" dirty="0"/>
              <a:t>Július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327B43A1-2036-CCCE-C52C-B9B40DB74A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085691"/>
              </p:ext>
            </p:extLst>
          </p:nvPr>
        </p:nvGraphicFramePr>
        <p:xfrm>
          <a:off x="946484" y="1564105"/>
          <a:ext cx="10258927" cy="42744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695">
                  <a:extLst>
                    <a:ext uri="{9D8B030D-6E8A-4147-A177-3AD203B41FA5}">
                      <a16:colId xmlns:a16="http://schemas.microsoft.com/office/drawing/2014/main" val="3073004386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1584668680"/>
                    </a:ext>
                  </a:extLst>
                </a:gridCol>
                <a:gridCol w="1395663">
                  <a:extLst>
                    <a:ext uri="{9D8B030D-6E8A-4147-A177-3AD203B41FA5}">
                      <a16:colId xmlns:a16="http://schemas.microsoft.com/office/drawing/2014/main" val="1563398362"/>
                    </a:ext>
                  </a:extLst>
                </a:gridCol>
                <a:gridCol w="1946020">
                  <a:extLst>
                    <a:ext uri="{9D8B030D-6E8A-4147-A177-3AD203B41FA5}">
                      <a16:colId xmlns:a16="http://schemas.microsoft.com/office/drawing/2014/main" val="3946380560"/>
                    </a:ext>
                  </a:extLst>
                </a:gridCol>
                <a:gridCol w="1650841">
                  <a:extLst>
                    <a:ext uri="{9D8B030D-6E8A-4147-A177-3AD203B41FA5}">
                      <a16:colId xmlns:a16="http://schemas.microsoft.com/office/drawing/2014/main" val="2144335246"/>
                    </a:ext>
                  </a:extLst>
                </a:gridCol>
                <a:gridCol w="452223">
                  <a:extLst>
                    <a:ext uri="{9D8B030D-6E8A-4147-A177-3AD203B41FA5}">
                      <a16:colId xmlns:a16="http://schemas.microsoft.com/office/drawing/2014/main" val="3590232173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2900775733"/>
                    </a:ext>
                  </a:extLst>
                </a:gridCol>
                <a:gridCol w="1051532">
                  <a:extLst>
                    <a:ext uri="{9D8B030D-6E8A-4147-A177-3AD203B41FA5}">
                      <a16:colId xmlns:a16="http://schemas.microsoft.com/office/drawing/2014/main" val="4033975921"/>
                    </a:ext>
                  </a:extLst>
                </a:gridCol>
              </a:tblGrid>
              <a:tr h="590639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60250410"/>
                  </a:ext>
                </a:extLst>
              </a:tr>
              <a:tr h="295319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júl. 7-11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Dráma tábor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művészet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824 750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701 542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346903"/>
                  </a:ext>
                </a:extLst>
              </a:tr>
              <a:tr h="456477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12.júl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Kékevező Fesztivál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Faluház, SZIV SE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Horány</a:t>
                      </a:r>
                      <a:r>
                        <a:rPr lang="hu-HU" sz="1100" u="none" strike="noStrike" dirty="0">
                          <a:effectLst/>
                        </a:rPr>
                        <a:t> Dunapart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sport, 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38 194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387 791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9612919"/>
                  </a:ext>
                </a:extLst>
              </a:tr>
              <a:tr h="456477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 júl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Szetter és Pointer találkozó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Szetter és Pointer Klub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Faluház udvar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társadalmi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190484"/>
                  </a:ext>
                </a:extLst>
              </a:tr>
              <a:tr h="465221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25.júl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Családok éjszakája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Könyvtár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gyermek program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45 003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2747163"/>
                  </a:ext>
                </a:extLst>
              </a:tr>
              <a:tr h="465221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 júl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Filmklub 8/3.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Faluház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Faluház udvar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társadalmi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6535008"/>
                  </a:ext>
                </a:extLst>
              </a:tr>
              <a:tr h="5293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 júl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Pintér</a:t>
                      </a:r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Dömötör és barátai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Faluház</a:t>
                      </a:r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Komolyzenei </a:t>
                      </a:r>
                      <a:r>
                        <a:rPr lang="hu-H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Acapella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Faluház Színházterem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Társadalmi</a:t>
                      </a:r>
                    </a:p>
                    <a:p>
                      <a:pPr algn="l" fontAlgn="b"/>
                      <a:r>
                        <a:rPr lang="hu-H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Komolyzenei 6/5.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70 000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100 000 </a:t>
                      </a:r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8523615"/>
                  </a:ext>
                </a:extLst>
              </a:tr>
              <a:tr h="590639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júl. 28 - aug. 1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Duna </a:t>
                      </a:r>
                      <a:r>
                        <a:rPr lang="hu-HU" sz="1100" u="none" strike="noStrike" dirty="0" err="1">
                          <a:effectLst/>
                        </a:rPr>
                        <a:t>party</a:t>
                      </a:r>
                      <a:r>
                        <a:rPr lang="hu-HU" sz="1100" u="none" strike="noStrike" dirty="0">
                          <a:effectLst/>
                        </a:rPr>
                        <a:t> tábor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 - SZIV SE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SZIV SE telephely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gyermek program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861 750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905 840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2078909"/>
                  </a:ext>
                </a:extLst>
              </a:tr>
              <a:tr h="425116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389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1 854 694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2 140 176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3274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193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46A8F1-DF41-03B9-CAD3-0EF709047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1237"/>
          </a:xfrm>
        </p:spPr>
        <p:txBody>
          <a:bodyPr/>
          <a:lstStyle/>
          <a:p>
            <a:r>
              <a:rPr lang="hu-HU" dirty="0"/>
              <a:t>Augusztus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D7EAD7BA-00C7-6DE5-B233-60288675DC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455941"/>
              </p:ext>
            </p:extLst>
          </p:nvPr>
        </p:nvGraphicFramePr>
        <p:xfrm>
          <a:off x="1002633" y="1636297"/>
          <a:ext cx="10218819" cy="3673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4660">
                  <a:extLst>
                    <a:ext uri="{9D8B030D-6E8A-4147-A177-3AD203B41FA5}">
                      <a16:colId xmlns:a16="http://schemas.microsoft.com/office/drawing/2014/main" val="875107431"/>
                    </a:ext>
                  </a:extLst>
                </a:gridCol>
                <a:gridCol w="2217296">
                  <a:extLst>
                    <a:ext uri="{9D8B030D-6E8A-4147-A177-3AD203B41FA5}">
                      <a16:colId xmlns:a16="http://schemas.microsoft.com/office/drawing/2014/main" val="2325804348"/>
                    </a:ext>
                  </a:extLst>
                </a:gridCol>
                <a:gridCol w="1794585">
                  <a:extLst>
                    <a:ext uri="{9D8B030D-6E8A-4147-A177-3AD203B41FA5}">
                      <a16:colId xmlns:a16="http://schemas.microsoft.com/office/drawing/2014/main" val="1757408248"/>
                    </a:ext>
                  </a:extLst>
                </a:gridCol>
                <a:gridCol w="1202594">
                  <a:extLst>
                    <a:ext uri="{9D8B030D-6E8A-4147-A177-3AD203B41FA5}">
                      <a16:colId xmlns:a16="http://schemas.microsoft.com/office/drawing/2014/main" val="1635266218"/>
                    </a:ext>
                  </a:extLst>
                </a:gridCol>
                <a:gridCol w="1047421">
                  <a:extLst>
                    <a:ext uri="{9D8B030D-6E8A-4147-A177-3AD203B41FA5}">
                      <a16:colId xmlns:a16="http://schemas.microsoft.com/office/drawing/2014/main" val="2262461774"/>
                    </a:ext>
                  </a:extLst>
                </a:gridCol>
                <a:gridCol w="1047421">
                  <a:extLst>
                    <a:ext uri="{9D8B030D-6E8A-4147-A177-3AD203B41FA5}">
                      <a16:colId xmlns:a16="http://schemas.microsoft.com/office/drawing/2014/main" val="3713576125"/>
                    </a:ext>
                  </a:extLst>
                </a:gridCol>
                <a:gridCol w="1047421">
                  <a:extLst>
                    <a:ext uri="{9D8B030D-6E8A-4147-A177-3AD203B41FA5}">
                      <a16:colId xmlns:a16="http://schemas.microsoft.com/office/drawing/2014/main" val="3530045248"/>
                    </a:ext>
                  </a:extLst>
                </a:gridCol>
                <a:gridCol w="1047421">
                  <a:extLst>
                    <a:ext uri="{9D8B030D-6E8A-4147-A177-3AD203B41FA5}">
                      <a16:colId xmlns:a16="http://schemas.microsoft.com/office/drawing/2014/main" val="3697959011"/>
                    </a:ext>
                  </a:extLst>
                </a:gridCol>
              </a:tblGrid>
              <a:tr h="1123467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Program megnevezés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Szervező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Helyszín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Rendezvény típus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Néző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Bevétel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1385818166"/>
                  </a:ext>
                </a:extLst>
              </a:tr>
              <a:tr h="568973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20.aug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Államalapítás ünnepe_ </a:t>
                      </a:r>
                      <a:r>
                        <a:rPr lang="hu-HU" sz="1100" u="none" strike="noStrike" dirty="0" err="1">
                          <a:effectLst/>
                        </a:rPr>
                        <a:t>Kenyérszentelés_kenyéráldás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Szigetmonostori egyházak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Katolikus templomkert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9380103"/>
                  </a:ext>
                </a:extLst>
              </a:tr>
              <a:tr h="31469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21.aug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Tanszer/suli börze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Civil 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370722"/>
                  </a:ext>
                </a:extLst>
              </a:tr>
              <a:tr h="31469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23.aug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15. Lecsófőző verseny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Faluház_ Nosztalgia_ Nyugdíjas klub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Horányi Piactér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707 609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1571280"/>
                  </a:ext>
                </a:extLst>
              </a:tr>
              <a:tr h="41532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30.aug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Filmklub 8/4.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mozi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709562"/>
                  </a:ext>
                </a:extLst>
              </a:tr>
              <a:tr h="38501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30.aug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Nők éjszakája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 Pajta és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társadalmi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6734102"/>
                  </a:ext>
                </a:extLst>
              </a:tr>
              <a:tr h="521369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358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772 609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1696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129375"/>
      </p:ext>
    </p:extLst>
  </p:cSld>
  <p:clrMapOvr>
    <a:masterClrMapping/>
  </p:clrMapOvr>
</p:sld>
</file>

<file path=ppt/theme/theme1.xml><?xml version="1.0" encoding="utf-8"?>
<a:theme xmlns:a="http://schemas.openxmlformats.org/drawingml/2006/main" name="Szálak">
  <a:themeElements>
    <a:clrScheme name="Szálak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zál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álak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765</TotalTime>
  <Words>2724</Words>
  <Application>Microsoft Office PowerPoint</Application>
  <PresentationFormat>Szélesvásznú</PresentationFormat>
  <Paragraphs>1080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Szálak</vt:lpstr>
      <vt:lpstr>2025.  Rendezvény beszámoló</vt:lpstr>
      <vt:lpstr>Január</vt:lpstr>
      <vt:lpstr>Február</vt:lpstr>
      <vt:lpstr>Március</vt:lpstr>
      <vt:lpstr>Április</vt:lpstr>
      <vt:lpstr>Május</vt:lpstr>
      <vt:lpstr>Június</vt:lpstr>
      <vt:lpstr>Július</vt:lpstr>
      <vt:lpstr>Augusztus</vt:lpstr>
      <vt:lpstr>Szeptember</vt:lpstr>
      <vt:lpstr>Október</vt:lpstr>
      <vt:lpstr>November</vt:lpstr>
      <vt:lpstr>December</vt:lpstr>
      <vt:lpstr>Rendezvény összesítés 2025.  (mely tartalmazza a táborokat és külső helyszínen megvalósuló rendezvényeket) </vt:lpstr>
      <vt:lpstr>Faluház összes kiadás:  62 145 809 Ft</vt:lpstr>
      <vt:lpstr>Bevételek decemberig:  9 539 083 Ft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negyed éves rendezvény beszámoló</dc:title>
  <dc:creator>Faluház Info</dc:creator>
  <cp:lastModifiedBy>Faluház Info</cp:lastModifiedBy>
  <cp:revision>56</cp:revision>
  <dcterms:created xsi:type="dcterms:W3CDTF">2025-03-26T12:22:13Z</dcterms:created>
  <dcterms:modified xsi:type="dcterms:W3CDTF">2026-01-23T10:43:23Z</dcterms:modified>
</cp:coreProperties>
</file>